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93" r:id="rId2"/>
  </p:sldMasterIdLst>
  <p:notesMasterIdLst>
    <p:notesMasterId r:id="rId13"/>
  </p:notesMasterIdLst>
  <p:handoutMasterIdLst>
    <p:handoutMasterId r:id="rId14"/>
  </p:handoutMasterIdLst>
  <p:sldIdLst>
    <p:sldId id="785" r:id="rId3"/>
    <p:sldId id="1350" r:id="rId4"/>
    <p:sldId id="1259" r:id="rId5"/>
    <p:sldId id="1252" r:id="rId6"/>
    <p:sldId id="1353" r:id="rId7"/>
    <p:sldId id="1327" r:id="rId8"/>
    <p:sldId id="1332" r:id="rId9"/>
    <p:sldId id="1347" r:id="rId10"/>
    <p:sldId id="1348" r:id="rId11"/>
    <p:sldId id="1298" r:id="rId12"/>
  </p:sldIdLst>
  <p:sldSz cx="9144000" cy="5143500" type="screen16x9"/>
  <p:notesSz cx="7315200" cy="9601200"/>
  <p:defaultTextStyle>
    <a:defPPr>
      <a:defRPr lang="en-US"/>
    </a:defPPr>
    <a:lvl1pPr marL="0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4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5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6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0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000"/>
    <a:srgbClr val="FFFFFF"/>
    <a:srgbClr val="FFC000"/>
    <a:srgbClr val="7CBE40"/>
    <a:srgbClr val="73031E"/>
    <a:srgbClr val="520215"/>
    <a:srgbClr val="610319"/>
    <a:srgbClr val="700000"/>
    <a:srgbClr val="6B6CA1"/>
    <a:srgbClr val="D5D5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2989" autoAdjust="0"/>
  </p:normalViewPr>
  <p:slideViewPr>
    <p:cSldViewPr snapToGrid="0" showGuides="1">
      <p:cViewPr varScale="1">
        <p:scale>
          <a:sx n="157" d="100"/>
          <a:sy n="157" d="100"/>
        </p:scale>
        <p:origin x="-636" y="-84"/>
      </p:cViewPr>
      <p:guideLst>
        <p:guide orient="horz" pos="2853"/>
        <p:guide orient="horz" pos="3106"/>
        <p:guide orient="horz" pos="149"/>
        <p:guide orient="horz" pos="3004"/>
        <p:guide pos="4834"/>
        <p:guide pos="138"/>
        <p:guide pos="5626"/>
      </p:guideLst>
    </p:cSldViewPr>
  </p:slideViewPr>
  <p:outlineViewPr>
    <p:cViewPr>
      <p:scale>
        <a:sx n="33" d="100"/>
        <a:sy n="33" d="100"/>
      </p:scale>
      <p:origin x="278" y="6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-2742" y="-114"/>
      </p:cViewPr>
      <p:guideLst>
        <p:guide orient="horz" pos="3024"/>
        <p:guide pos="2305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376" cy="480060"/>
          </a:xfrm>
          <a:prstGeom prst="rect">
            <a:avLst/>
          </a:prstGeom>
        </p:spPr>
        <p:txBody>
          <a:bodyPr vert="horz" lIns="93584" tIns="46789" rIns="93584" bIns="4678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195" y="0"/>
            <a:ext cx="3169376" cy="480060"/>
          </a:xfrm>
          <a:prstGeom prst="rect">
            <a:avLst/>
          </a:prstGeom>
        </p:spPr>
        <p:txBody>
          <a:bodyPr vert="horz" lIns="93584" tIns="46789" rIns="93584" bIns="46789" rtlCol="0"/>
          <a:lstStyle>
            <a:lvl1pPr algn="r">
              <a:defRPr sz="1300"/>
            </a:lvl1pPr>
          </a:lstStyle>
          <a:p>
            <a:fld id="{91734E09-6BF3-42BE-9385-78539DF409D0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519"/>
            <a:ext cx="3169376" cy="480060"/>
          </a:xfrm>
          <a:prstGeom prst="rect">
            <a:avLst/>
          </a:prstGeom>
        </p:spPr>
        <p:txBody>
          <a:bodyPr vert="horz" lIns="93584" tIns="46789" rIns="93584" bIns="4678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195" y="9119519"/>
            <a:ext cx="3169376" cy="480060"/>
          </a:xfrm>
          <a:prstGeom prst="rect">
            <a:avLst/>
          </a:prstGeom>
        </p:spPr>
        <p:txBody>
          <a:bodyPr vert="horz" lIns="93584" tIns="46789" rIns="93584" bIns="46789" rtlCol="0" anchor="b"/>
          <a:lstStyle>
            <a:lvl1pPr algn="r">
              <a:defRPr sz="1300"/>
            </a:lvl1pPr>
          </a:lstStyle>
          <a:p>
            <a:fld id="{C738A473-2B8D-43E6-AF74-BC47F400C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49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376" cy="480060"/>
          </a:xfrm>
          <a:prstGeom prst="rect">
            <a:avLst/>
          </a:prstGeom>
        </p:spPr>
        <p:txBody>
          <a:bodyPr vert="horz" lIns="93584" tIns="46789" rIns="93584" bIns="4678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195" y="0"/>
            <a:ext cx="3169376" cy="480060"/>
          </a:xfrm>
          <a:prstGeom prst="rect">
            <a:avLst/>
          </a:prstGeom>
        </p:spPr>
        <p:txBody>
          <a:bodyPr vert="horz" lIns="93584" tIns="46789" rIns="93584" bIns="46789" rtlCol="0"/>
          <a:lstStyle>
            <a:lvl1pPr algn="r">
              <a:defRPr sz="1300"/>
            </a:lvl1pPr>
          </a:lstStyle>
          <a:p>
            <a:fld id="{773E23AC-A25F-4A99-85B0-6874A5A8517B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23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4" tIns="46789" rIns="93584" bIns="46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5" y="4560571"/>
            <a:ext cx="5852159" cy="4320540"/>
          </a:xfrm>
          <a:prstGeom prst="rect">
            <a:avLst/>
          </a:prstGeom>
        </p:spPr>
        <p:txBody>
          <a:bodyPr vert="horz" lIns="93584" tIns="46789" rIns="93584" bIns="467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519"/>
            <a:ext cx="3169376" cy="480060"/>
          </a:xfrm>
          <a:prstGeom prst="rect">
            <a:avLst/>
          </a:prstGeom>
        </p:spPr>
        <p:txBody>
          <a:bodyPr vert="horz" lIns="93584" tIns="46789" rIns="93584" bIns="4678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195" y="9119519"/>
            <a:ext cx="3169376" cy="480060"/>
          </a:xfrm>
          <a:prstGeom prst="rect">
            <a:avLst/>
          </a:prstGeom>
        </p:spPr>
        <p:txBody>
          <a:bodyPr vert="horz" lIns="93584" tIns="46789" rIns="93584" bIns="46789" rtlCol="0" anchor="b"/>
          <a:lstStyle>
            <a:lvl1pPr algn="r">
              <a:defRPr sz="1300"/>
            </a:lvl1pPr>
          </a:lstStyle>
          <a:p>
            <a:fld id="{148A5DAA-F744-4BE1-8F3A-69610D7896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890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4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5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6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8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0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A785-3CCA-41FF-9043-3E7F37ED799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A5DAA-F744-4BE1-8F3A-69610D78964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A785-3CCA-41FF-9043-3E7F37ED799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5417B86C-DAD8-43A1-8DC3-403400DE80AB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0350DEE6-3F3E-4E5F-814B-D59C49AF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5417B86C-DAD8-43A1-8DC3-403400DE80AB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0350DEE6-3F3E-4E5F-814B-D59C49AF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30"/>
            <a:ext cx="3008313" cy="3518297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4" indent="0">
              <a:buNone/>
              <a:defRPr sz="1000"/>
            </a:lvl3pPr>
            <a:lvl4pPr marL="1371425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8" indent="0">
              <a:buNone/>
              <a:defRPr sz="900"/>
            </a:lvl7pPr>
            <a:lvl8pPr marL="3199990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5417B86C-DAD8-43A1-8DC3-403400DE80AB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0350DEE6-3F3E-4E5F-814B-D59C49AF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28" tIns="45714" rIns="91428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4" indent="0">
              <a:buNone/>
              <a:defRPr sz="2400"/>
            </a:lvl3pPr>
            <a:lvl4pPr marL="1371425" indent="0">
              <a:buNone/>
              <a:defRPr sz="2000"/>
            </a:lvl4pPr>
            <a:lvl5pPr marL="1828566" indent="0">
              <a:buNone/>
              <a:defRPr sz="2000"/>
            </a:lvl5pPr>
            <a:lvl6pPr marL="2285708" indent="0">
              <a:buNone/>
              <a:defRPr sz="2000"/>
            </a:lvl6pPr>
            <a:lvl7pPr marL="2742848" indent="0">
              <a:buNone/>
              <a:defRPr sz="2000"/>
            </a:lvl7pPr>
            <a:lvl8pPr marL="3199990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4" indent="0">
              <a:buNone/>
              <a:defRPr sz="1000"/>
            </a:lvl3pPr>
            <a:lvl4pPr marL="1371425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8" indent="0">
              <a:buNone/>
              <a:defRPr sz="900"/>
            </a:lvl7pPr>
            <a:lvl8pPr marL="3199990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5417B86C-DAD8-43A1-8DC3-403400DE80AB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0350DEE6-3F3E-4E5F-814B-D59C49AF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5417B86C-DAD8-43A1-8DC3-403400DE80AB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0350DEE6-3F3E-4E5F-814B-D59C49AF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28" tIns="45714" rIns="91428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5417B86C-DAD8-43A1-8DC3-403400DE80AB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0350DEE6-3F3E-4E5F-814B-D59C49AF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99060" y="0"/>
            <a:ext cx="924306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BK-LOGO-wo_services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3624" y="243913"/>
            <a:ext cx="639482" cy="248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4" indent="0">
              <a:buNone/>
              <a:defRPr sz="1800" b="1"/>
            </a:lvl3pPr>
            <a:lvl4pPr marL="1371425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90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3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4" indent="0">
              <a:buNone/>
              <a:defRPr sz="1800" b="1"/>
            </a:lvl3pPr>
            <a:lvl4pPr marL="1371425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90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953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19075" y="4912607"/>
            <a:ext cx="8924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BK-LOGO-wo_services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23624" y="243913"/>
            <a:ext cx="639482" cy="248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2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4" indent="0">
              <a:buNone/>
              <a:defRPr sz="1000"/>
            </a:lvl3pPr>
            <a:lvl4pPr marL="1371425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8" indent="0">
              <a:buNone/>
              <a:defRPr sz="900"/>
            </a:lvl7pPr>
            <a:lvl8pPr marL="3199990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4" indent="0">
              <a:buNone/>
              <a:defRPr sz="2400"/>
            </a:lvl3pPr>
            <a:lvl4pPr marL="1371425" indent="0">
              <a:buNone/>
              <a:defRPr sz="2000"/>
            </a:lvl4pPr>
            <a:lvl5pPr marL="1828566" indent="0">
              <a:buNone/>
              <a:defRPr sz="2000"/>
            </a:lvl5pPr>
            <a:lvl6pPr marL="2285708" indent="0">
              <a:buNone/>
              <a:defRPr sz="2000"/>
            </a:lvl6pPr>
            <a:lvl7pPr marL="2742848" indent="0">
              <a:buNone/>
              <a:defRPr sz="2000"/>
            </a:lvl7pPr>
            <a:lvl8pPr marL="3199990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4" indent="0">
              <a:buNone/>
              <a:defRPr sz="1000"/>
            </a:lvl3pPr>
            <a:lvl4pPr marL="1371425" indent="0">
              <a:buNone/>
              <a:defRPr sz="900"/>
            </a:lvl4pPr>
            <a:lvl5pPr marL="1828566" indent="0">
              <a:buNone/>
              <a:defRPr sz="900"/>
            </a:lvl5pPr>
            <a:lvl6pPr marL="2285708" indent="0">
              <a:buNone/>
              <a:defRPr sz="900"/>
            </a:lvl6pPr>
            <a:lvl7pPr marL="2742848" indent="0">
              <a:buNone/>
              <a:defRPr sz="900"/>
            </a:lvl7pPr>
            <a:lvl8pPr marL="3199990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4438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5417B86C-DAD8-43A1-8DC3-403400DE80AB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0350DEE6-3F3E-4E5F-814B-D59C49AF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4" indent="0">
              <a:buNone/>
              <a:defRPr sz="1800" b="1"/>
            </a:lvl3pPr>
            <a:lvl4pPr marL="1371425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90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  <a:prstGeom prst="rect">
            <a:avLst/>
          </a:prstGeom>
        </p:spPr>
        <p:txBody>
          <a:bodyPr lIns="91428" tIns="45714" rIns="91428" bIns="45714"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4" indent="0">
              <a:buNone/>
              <a:defRPr sz="1800" b="1"/>
            </a:lvl3pPr>
            <a:lvl4pPr marL="1371425" indent="0">
              <a:buNone/>
              <a:defRPr sz="1600" b="1"/>
            </a:lvl4pPr>
            <a:lvl5pPr marL="1828566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8" indent="0">
              <a:buNone/>
              <a:defRPr sz="1600" b="1"/>
            </a:lvl7pPr>
            <a:lvl8pPr marL="3199990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5417B86C-DAD8-43A1-8DC3-403400DE80AB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0350DEE6-3F3E-4E5F-814B-D59C49AF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28" tIns="45714" rIns="91428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5417B86C-DAD8-43A1-8DC3-403400DE80AB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/>
          <a:p>
            <a:fld id="{0350DEE6-3F3E-4E5F-814B-D59C49AF1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08" r:id="rId3"/>
    <p:sldLayoutId id="2147483707" r:id="rId4"/>
    <p:sldLayoutId id="2147483705" r:id="rId5"/>
    <p:sldLayoutId id="2147483706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83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txStyles>
    <p:titleStyle>
      <a:lvl1pPr algn="ctr" defTabSz="9142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9142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4" algn="l" defTabSz="9142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6" indent="-228570" algn="l" defTabSz="9142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5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09813-C601-4887-88AE-553CC8EBA451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7056-633D-43DE-8AB7-10781FE953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28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91428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4" algn="l" defTabSz="91428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0" algn="l" defTabSz="914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0" algn="l" defTabSz="9142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6" indent="-228570" algn="l" defTabSz="9142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0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0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0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0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5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6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8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0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0130424_Kubena_01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4100" y="1547638"/>
            <a:ext cx="3768634" cy="2939453"/>
          </a:xfrm>
          <a:prstGeom prst="rect">
            <a:avLst/>
          </a:prstGeom>
        </p:spPr>
      </p:pic>
      <p:pic>
        <p:nvPicPr>
          <p:cNvPr id="22" name="Picture 21" descr="20130424_Kubena_01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24729" y="3038528"/>
            <a:ext cx="1744551" cy="1444752"/>
          </a:xfrm>
          <a:prstGeom prst="rect">
            <a:avLst/>
          </a:prstGeom>
        </p:spPr>
      </p:pic>
      <p:pic>
        <p:nvPicPr>
          <p:cNvPr id="20" name="Picture 19" descr="20130424_Kubena_000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25389" y="1545949"/>
            <a:ext cx="1743893" cy="14585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21" y="217076"/>
            <a:ext cx="9286829" cy="107464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PBK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K-12</a:t>
            </a:r>
          </a:p>
          <a:p>
            <a:pPr>
              <a:spcBef>
                <a:spcPts val="4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Bellaire High School Community Meeting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Houston Independent School District  \\  Bellaire, Texas  \\  September 4, 2014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223" y="6401315"/>
            <a:ext cx="4899978" cy="21543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ARCHITECTURE  \\  ENGINEERING  \\  PLANNING  \\  TECHNOLOGY  \\  FACILITY CONSULTING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3527" y="6401315"/>
            <a:ext cx="4899978" cy="21543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1-800-938-7272  \\  PBK.com</a:t>
            </a: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1028" y="581441"/>
            <a:ext cx="8809163" cy="45719"/>
            <a:chOff x="209869" y="775256"/>
            <a:chExt cx="8760319" cy="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343400" y="775256"/>
              <a:ext cx="4626788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9869" y="775256"/>
              <a:ext cx="465931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61028" y="581441"/>
            <a:ext cx="8809163" cy="45719"/>
            <a:chOff x="209869" y="775256"/>
            <a:chExt cx="8760319" cy="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343400" y="775256"/>
              <a:ext cx="4626788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9869" y="775256"/>
              <a:ext cx="550896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ngeier\Desktop\url.jpg"/>
          <p:cNvPicPr>
            <a:picLocks noChangeAspect="1" noChangeArrowheads="1"/>
          </p:cNvPicPr>
          <p:nvPr/>
        </p:nvPicPr>
        <p:blipFill>
          <a:blip r:embed="rId6" cstate="screen"/>
          <a:srcRect l="7897" r="12631"/>
          <a:stretch>
            <a:fillRect/>
          </a:stretch>
        </p:blipFill>
        <p:spPr bwMode="auto">
          <a:xfrm>
            <a:off x="7538478" y="3050267"/>
            <a:ext cx="1387513" cy="1404167"/>
          </a:xfrm>
          <a:prstGeom prst="rect">
            <a:avLst/>
          </a:prstGeom>
          <a:noFill/>
        </p:spPr>
      </p:pic>
      <p:pic>
        <p:nvPicPr>
          <p:cNvPr id="1028" name="Picture 4" descr="C:\Users\ngeier\Desktop\houston-isd-seal.g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589514" y="1599318"/>
            <a:ext cx="1311658" cy="1311658"/>
          </a:xfrm>
          <a:prstGeom prst="rect">
            <a:avLst/>
          </a:prstGeom>
          <a:noFill/>
        </p:spPr>
      </p:pic>
      <p:pic>
        <p:nvPicPr>
          <p:cNvPr id="24" name="Picture 23" descr="42d9af2f6eeb2abc6ddc05892b806f4b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708473" y="1547744"/>
            <a:ext cx="1802670" cy="1450182"/>
          </a:xfrm>
          <a:prstGeom prst="rect">
            <a:avLst/>
          </a:prstGeom>
        </p:spPr>
      </p:pic>
      <p:pic>
        <p:nvPicPr>
          <p:cNvPr id="25" name="Picture 24" descr="IMG_6153.jpg"/>
          <p:cNvPicPr>
            <a:picLocks noChangeAspect="1"/>
          </p:cNvPicPr>
          <p:nvPr/>
        </p:nvPicPr>
        <p:blipFill>
          <a:blip r:embed="rId9" cstate="print"/>
          <a:srcRect t="-189"/>
          <a:stretch>
            <a:fillRect/>
          </a:stretch>
        </p:blipFill>
        <p:spPr>
          <a:xfrm>
            <a:off x="5708470" y="3030583"/>
            <a:ext cx="1810841" cy="144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026" y="2239913"/>
            <a:ext cx="8025130" cy="451334"/>
          </a:xfrm>
          <a:prstGeom prst="rect">
            <a:avLst/>
          </a:prstGeom>
          <a:noFill/>
        </p:spPr>
        <p:txBody>
          <a:bodyPr wrap="square" lIns="57143" tIns="28571" rIns="57143" bIns="28571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dirty="0" smtClean="0">
                <a:ln w="135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67" y="4277683"/>
            <a:ext cx="507611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882" y="1141582"/>
            <a:ext cx="152633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Debra Campbell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Carl Casteel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Marina Finley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Ashley Heng</a:t>
            </a:r>
          </a:p>
          <a:p>
            <a:pPr>
              <a:tabLst>
                <a:tab pos="0" algn="l"/>
                <a:tab pos="8458200" algn="r"/>
              </a:tabLst>
            </a:pPr>
            <a:endParaRPr lang="en-US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941" y="878545"/>
            <a:ext cx="5567671" cy="303929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1600" spc="31" dirty="0" smtClean="0">
                <a:ln w="135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Bellaire High School – Students and Staff 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 flipV="1">
            <a:off x="724618" y="1126092"/>
            <a:ext cx="5852160" cy="8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9941" y="2440785"/>
            <a:ext cx="2578553" cy="303929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r>
              <a:rPr lang="en-US" sz="1600" spc="31" dirty="0" smtClean="0">
                <a:ln w="135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Community Members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724618" y="2688332"/>
            <a:ext cx="5852160" cy="8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4881" y="2707137"/>
            <a:ext cx="1657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Todd Blitzer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Kent Cantrell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Tracy Christie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Rachel Crochet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93759" y="1141583"/>
            <a:ext cx="176472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Joel Leagans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Diana Leeson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Rocky Manuel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Michael McDonough</a:t>
            </a:r>
          </a:p>
          <a:p>
            <a:pPr>
              <a:tabLst>
                <a:tab pos="0" algn="l"/>
                <a:tab pos="8458200" algn="r"/>
              </a:tabLst>
            </a:pPr>
            <a:endParaRPr lang="en-US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12809" y="2707137"/>
            <a:ext cx="22790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Sandi Johnson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Judy Long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Leisa Lovy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Swati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Narayan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tabLst>
                <a:tab pos="0" algn="l"/>
                <a:tab pos="8458200" algn="r"/>
              </a:tabLst>
            </a:pPr>
            <a:endParaRPr lang="en-US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49376" y="1141583"/>
            <a:ext cx="1526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Amy McIntyre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Andrew Monzon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Bianca Rubio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Allen Scarrow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446" y="4880164"/>
            <a:ext cx="298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Project Advisory Team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50864" y="1141583"/>
            <a:ext cx="1526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Tyler Smith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Jay Stubbs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Daniel Wilkes</a:t>
            </a:r>
          </a:p>
          <a:p>
            <a:pPr>
              <a:tabLst>
                <a:tab pos="0" algn="l"/>
                <a:tab pos="8458200" algn="r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Zachary Wood</a:t>
            </a:r>
            <a:endParaRPr lang="en-US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24962" y="124691"/>
            <a:ext cx="6884202" cy="4454235"/>
            <a:chOff x="557213" y="88867"/>
            <a:chExt cx="7031119" cy="4549293"/>
          </a:xfrm>
        </p:grpSpPr>
        <p:pic>
          <p:nvPicPr>
            <p:cNvPr id="20" name="Picture 19" descr="Chinese Garde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6416" y="371626"/>
              <a:ext cx="1520809" cy="98901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575934" y="1106703"/>
              <a:ext cx="6797851" cy="303929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r>
                <a:rPr lang="en-US" sz="16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An Environment of Academic Excellence</a:t>
              </a:r>
              <a:endParaRPr lang="en-US" sz="1600" spc="31" dirty="0">
                <a:ln w="135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 flipV="1">
              <a:off x="575937" y="1394819"/>
              <a:ext cx="5489107" cy="83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5935" y="1386796"/>
              <a:ext cx="4789022" cy="627095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0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Develop academically, athletically, ethically, physically and socially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Aesthetically pleasing and inspirational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Will maintain or improve upon the quality of existing facilities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Creation of green space</a:t>
              </a:r>
              <a:endParaRPr lang="en-US" sz="900" spc="31" dirty="0">
                <a:ln w="135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3747" y="88867"/>
              <a:ext cx="6797853" cy="303929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r>
                <a:rPr lang="en-US" sz="16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 Culture of Academic Achievement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 flipV="1">
              <a:off x="575937" y="372885"/>
              <a:ext cx="5460532" cy="16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83748" y="376053"/>
              <a:ext cx="4659766" cy="611706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Atmosphere of shared responsibility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Academic challenge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Intercultural understanding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Mutual respect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3071" y="2133545"/>
              <a:ext cx="6797853" cy="303929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r>
                <a:rPr lang="en-US" sz="16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 belief in Collaboration </a:t>
              </a:r>
              <a:endParaRPr lang="en-US" sz="1600" spc="31" dirty="0">
                <a:ln w="135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27" descr="Chinese Garde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056416" y="2423747"/>
              <a:ext cx="1531916" cy="98249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9" name="Straight Connector 28"/>
            <p:cNvCxnSpPr/>
            <p:nvPr/>
          </p:nvCxnSpPr>
          <p:spPr>
            <a:xfrm flipH="1">
              <a:off x="575937" y="2417622"/>
              <a:ext cx="5517682" cy="1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57213" y="3167666"/>
              <a:ext cx="6797853" cy="303929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r>
                <a:rPr lang="en-US" sz="16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Community Involvement for Success</a:t>
              </a:r>
              <a:endParaRPr lang="en-US" sz="1600" spc="31" dirty="0">
                <a:ln w="135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Picture 30" descr="Chinese Garde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6416" y="1401928"/>
              <a:ext cx="1525979" cy="97137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2" name="Straight Connector 31"/>
            <p:cNvCxnSpPr/>
            <p:nvPr/>
          </p:nvCxnSpPr>
          <p:spPr>
            <a:xfrm flipH="1" flipV="1">
              <a:off x="575937" y="3451686"/>
              <a:ext cx="5517682" cy="17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75935" y="2429653"/>
              <a:ext cx="5017622" cy="488595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0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Encourage collaboration between students, parents, faculty and staff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Environment that supports critical thinking, high achievement, ethical behavior, and respect for intercultural diversity.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5935" y="3456180"/>
              <a:ext cx="5117634" cy="473206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Neighborhood institution offering educational opportunities and hosts community engagements.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 Diverse cultures, traditions and customs are celebrated.</a:t>
              </a:r>
              <a:endParaRPr lang="en-US" sz="900" spc="31" dirty="0">
                <a:ln w="135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Picture 34" descr="Chinese Garde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0478" y="3451964"/>
              <a:ext cx="1537854" cy="97945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557213" y="4153438"/>
              <a:ext cx="6797853" cy="303929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r>
                <a:rPr lang="en-US" sz="16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Safety Allows for Success</a:t>
              </a:r>
              <a:endParaRPr lang="en-US" sz="1600" spc="31" dirty="0">
                <a:ln w="135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575937" y="4432164"/>
              <a:ext cx="5489107" cy="5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75935" y="4441952"/>
              <a:ext cx="5460534" cy="196208"/>
            </a:xfrm>
            <a:prstGeom prst="rect">
              <a:avLst/>
            </a:prstGeom>
            <a:noFill/>
          </p:spPr>
          <p:txBody>
            <a:bodyPr wrap="square" lIns="57150" tIns="28575" rIns="57150" bIns="28575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900" spc="31" dirty="0" smtClean="0">
                  <a:ln w="13500">
                    <a:noFill/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 Open visible environment where students, teachers and staff are safe and secure.</a:t>
              </a:r>
              <a:endParaRPr lang="en-US" sz="900" spc="31" dirty="0">
                <a:ln w="135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25575" y="4520128"/>
            <a:ext cx="465424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237" y="970330"/>
            <a:ext cx="20096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Setbacks</a:t>
            </a: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Height Requirement</a:t>
            </a: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Lot Coverage</a:t>
            </a: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Parking Requirement</a:t>
            </a: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Traffic</a:t>
            </a: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Neighborhood</a:t>
            </a: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Detention</a:t>
            </a:r>
          </a:p>
        </p:txBody>
      </p:sp>
      <p:pic>
        <p:nvPicPr>
          <p:cNvPr id="3" name="Picture 2" descr="\\echo\projects_hou\13\1384\Div2\SD\Presentation\site study\images\Fa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1636" y="0"/>
            <a:ext cx="6999576" cy="4529137"/>
          </a:xfrm>
          <a:prstGeom prst="rect">
            <a:avLst/>
          </a:prstGeom>
          <a:noFill/>
        </p:spPr>
      </p:pic>
      <p:pic>
        <p:nvPicPr>
          <p:cNvPr id="13" name="Picture 12" descr="\\echo\projects_hou\13\1384\Div2\SD\Presentation\site study\images\Far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0988149" y="288926"/>
            <a:ext cx="6822931" cy="4414837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0" y="4880164"/>
            <a:ext cx="2116506" cy="341717"/>
            <a:chOff x="0" y="4880164"/>
            <a:chExt cx="2116506" cy="341717"/>
          </a:xfrm>
        </p:grpSpPr>
        <p:sp>
          <p:nvSpPr>
            <p:cNvPr id="20" name="TextBox 19"/>
            <p:cNvSpPr txBox="1"/>
            <p:nvPr/>
          </p:nvSpPr>
          <p:spPr>
            <a:xfrm>
              <a:off x="0" y="4883339"/>
              <a:ext cx="1695450" cy="338542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2446" y="4880164"/>
              <a:ext cx="20040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City Site Requirements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7867" y="4277683"/>
            <a:ext cx="301786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20417"/>
            <a:ext cx="2183611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2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Planning Considerations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44733" y="2253734"/>
            <a:ext cx="369332" cy="921086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FERRIS DR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81299" y="3872984"/>
            <a:ext cx="963725" cy="27699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MAPLE 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43476" y="1203675"/>
            <a:ext cx="369332" cy="99052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S. RICE AVE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73419" y="869766"/>
            <a:ext cx="2011680" cy="8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781299" y="-62343"/>
            <a:ext cx="1106778" cy="27699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VALERIE ST.</a:t>
            </a:r>
          </a:p>
        </p:txBody>
      </p:sp>
    </p:spTree>
    <p:extLst>
      <p:ext uri="{BB962C8B-B14F-4D97-AF65-F5344CB8AC3E}">
        <p14:creationId xmlns="" xmlns:p14="http://schemas.microsoft.com/office/powerpoint/2010/main" val="31150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12223_PAT_SEA_01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8042547" cy="5143500"/>
          </a:xfrm>
          <a:prstGeom prst="rect">
            <a:avLst/>
          </a:prstGeom>
        </p:spPr>
      </p:pic>
      <p:pic>
        <p:nvPicPr>
          <p:cNvPr id="3" name="Picture 2" descr="2014012223_PAT_SEA_0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0206" y="-55416"/>
            <a:ext cx="3940722" cy="2860964"/>
          </a:xfrm>
          <a:prstGeom prst="rect">
            <a:avLst/>
          </a:prstGeom>
        </p:spPr>
      </p:pic>
      <p:pic>
        <p:nvPicPr>
          <p:cNvPr id="9" name="Picture 4" descr="https://photos-5.dropbox.com/t/0/AADEMZAq8O2ZmJsVhAsaxAqAj5SSSWegVxcFkX1Ji1Hwdw/12/43592055/jpeg/32x32/3/1399996800/0/2/20140512_174516.jpg/vYGBqyeEFvHisujjZNgNWMN9epE0ZjzPbIA1xRByaHw?size=1280x960"/>
          <p:cNvPicPr>
            <a:picLocks noChangeAspect="1" noChangeArrowheads="1"/>
          </p:cNvPicPr>
          <p:nvPr/>
        </p:nvPicPr>
        <p:blipFill>
          <a:blip r:embed="rId4" cstate="print"/>
          <a:srcRect l="15142" r="5200" b="9111"/>
          <a:stretch>
            <a:fillRect/>
          </a:stretch>
        </p:blipFill>
        <p:spPr bwMode="auto">
          <a:xfrm>
            <a:off x="5230091" y="2631526"/>
            <a:ext cx="3913909" cy="2511974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2620248" y="2571750"/>
            <a:ext cx="51435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13472" y="2628900"/>
            <a:ext cx="393192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0" descr="BHS Site Plan_PHASES_fi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585788"/>
            <a:ext cx="8275637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18453" y="4567238"/>
            <a:ext cx="2957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Existing Site Plan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-6313586" y="2878666"/>
            <a:ext cx="115030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BASEBALL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FIELD</a:t>
            </a:r>
          </a:p>
        </p:txBody>
      </p:sp>
      <p:sp>
        <p:nvSpPr>
          <p:cNvPr id="17413" name="TextBox 22"/>
          <p:cNvSpPr txBox="1">
            <a:spLocks noChangeArrowheads="1"/>
          </p:cNvSpPr>
          <p:nvPr/>
        </p:nvSpPr>
        <p:spPr bwMode="auto">
          <a:xfrm>
            <a:off x="3952875" y="3876675"/>
            <a:ext cx="12557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/>
              <a:t>MAPLE ST.</a:t>
            </a:r>
          </a:p>
        </p:txBody>
      </p:sp>
      <p:sp>
        <p:nvSpPr>
          <p:cNvPr id="17414" name="TextBox 23"/>
          <p:cNvSpPr txBox="1">
            <a:spLocks noChangeArrowheads="1"/>
          </p:cNvSpPr>
          <p:nvPr/>
        </p:nvSpPr>
        <p:spPr bwMode="auto">
          <a:xfrm rot="-5400000">
            <a:off x="6755606" y="2445545"/>
            <a:ext cx="1254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S. RICE AVE.</a:t>
            </a:r>
          </a:p>
        </p:txBody>
      </p:sp>
      <p:sp>
        <p:nvSpPr>
          <p:cNvPr id="17415" name="TextBox 24"/>
          <p:cNvSpPr txBox="1">
            <a:spLocks noChangeArrowheads="1"/>
          </p:cNvSpPr>
          <p:nvPr/>
        </p:nvSpPr>
        <p:spPr bwMode="auto">
          <a:xfrm rot="-5400000">
            <a:off x="1085850" y="2473325"/>
            <a:ext cx="12557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FERRIS DR.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6276021" y="879662"/>
            <a:ext cx="14155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 LANE</a:t>
            </a:r>
          </a:p>
        </p:txBody>
      </p:sp>
      <p:sp>
        <p:nvSpPr>
          <p:cNvPr id="17417" name="TextBox 29"/>
          <p:cNvSpPr txBox="1">
            <a:spLocks noChangeArrowheads="1"/>
          </p:cNvSpPr>
          <p:nvPr/>
        </p:nvSpPr>
        <p:spPr bwMode="auto">
          <a:xfrm>
            <a:off x="6237727" y="4551659"/>
            <a:ext cx="25606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dirty="0"/>
              <a:t>Preliminary designs under development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15490" y="1523910"/>
            <a:ext cx="125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EXISTING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FOOTBALL FIELD AND TRACK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22555" y="2669434"/>
            <a:ext cx="125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EXISTING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BASEBALL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FIELD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22023" y="2430161"/>
            <a:ext cx="97018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EXISTING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SCIENCE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BUILDING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4560" y="2290882"/>
            <a:ext cx="97018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EXISTING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BELLAIRE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SCHOOL</a:t>
            </a: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3952875" y="400050"/>
            <a:ext cx="12557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 smtClean="0"/>
              <a:t>VALERIE ST.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Ferris Option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491" y="587546"/>
            <a:ext cx="8284381" cy="395935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-6276021" y="879662"/>
            <a:ext cx="14155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 LANE</a:t>
            </a:r>
          </a:p>
        </p:txBody>
      </p:sp>
      <p:sp>
        <p:nvSpPr>
          <p:cNvPr id="21513" name="TextBox 29"/>
          <p:cNvSpPr txBox="1">
            <a:spLocks noChangeArrowheads="1"/>
          </p:cNvSpPr>
          <p:nvPr/>
        </p:nvSpPr>
        <p:spPr bwMode="auto">
          <a:xfrm>
            <a:off x="6229125" y="4938533"/>
            <a:ext cx="25606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dirty="0"/>
              <a:t>Preliminary designs under development</a:t>
            </a: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333693" y="252501"/>
            <a:ext cx="7120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Ferris/Maple Option – Students Remain On-Site During Construction</a:t>
            </a:r>
            <a:endParaRPr lang="en-US" sz="1600" dirty="0"/>
          </a:p>
        </p:txBody>
      </p:sp>
      <p:sp>
        <p:nvSpPr>
          <p:cNvPr id="47" name="Rectangle 46"/>
          <p:cNvSpPr/>
          <p:nvPr/>
        </p:nvSpPr>
        <p:spPr>
          <a:xfrm>
            <a:off x="426720" y="4220775"/>
            <a:ext cx="8278775" cy="7387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662839" y="4518792"/>
            <a:ext cx="86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SAFETY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_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4423534" y="4522323"/>
            <a:ext cx="2099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CONSTRUCTION SCHEDULE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_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2391718" y="4518537"/>
            <a:ext cx="1326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STUDENT LIFE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_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6849923" y="4513741"/>
            <a:ext cx="1756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COMMUNITY IMPACT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_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2124253" y="4227867"/>
            <a:ext cx="49123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 I S K   F A C T O R 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4166235" y="3808095"/>
            <a:ext cx="12557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/>
              <a:t>MAPLE ST.</a:t>
            </a:r>
          </a:p>
        </p:txBody>
      </p:sp>
      <p:sp>
        <p:nvSpPr>
          <p:cNvPr id="51" name="TextBox 23"/>
          <p:cNvSpPr txBox="1">
            <a:spLocks noChangeArrowheads="1"/>
          </p:cNvSpPr>
          <p:nvPr/>
        </p:nvSpPr>
        <p:spPr bwMode="auto">
          <a:xfrm rot="-5400000">
            <a:off x="6759940" y="2431390"/>
            <a:ext cx="1254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/>
              <a:t>S. RICE AVE.</a:t>
            </a:r>
          </a:p>
        </p:txBody>
      </p:sp>
      <p:sp>
        <p:nvSpPr>
          <p:cNvPr id="52" name="TextBox 24"/>
          <p:cNvSpPr txBox="1">
            <a:spLocks noChangeArrowheads="1"/>
          </p:cNvSpPr>
          <p:nvPr/>
        </p:nvSpPr>
        <p:spPr bwMode="auto">
          <a:xfrm rot="-5400000">
            <a:off x="1085850" y="2373266"/>
            <a:ext cx="12557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/>
              <a:t>FERRIS DR.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48166" y="2514761"/>
            <a:ext cx="97018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EXISTING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SCIENCE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BUILDING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64758" y="3176288"/>
            <a:ext cx="97018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AUDITORIUM/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FINE ARTS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06826" y="1572071"/>
            <a:ext cx="97018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PHYSICAL EDUCATION ATHLETICS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63714" y="1350827"/>
            <a:ext cx="59677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POOL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3336" y="2516078"/>
            <a:ext cx="95943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PRACTICE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BASEBALL</a:t>
            </a:r>
            <a:endParaRPr lang="en-US" sz="800" b="1" dirty="0">
              <a:ln w="6350">
                <a:noFill/>
              </a:ln>
              <a:latin typeface="Arial" pitchFamily="34" charset="0"/>
              <a:cs typeface="Arial" pitchFamily="34" charset="0"/>
            </a:endParaRP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FIELD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01520" y="2029809"/>
            <a:ext cx="74814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DINING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COMMONS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46030" y="3252374"/>
            <a:ext cx="1185492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ADMINISTRATION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20168" y="1625824"/>
            <a:ext cx="437989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CP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15401" y="1494722"/>
            <a:ext cx="10827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STUDENT/STAFF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PARKING</a:t>
            </a:r>
            <a:endParaRPr lang="en-US" sz="800" b="1" dirty="0">
              <a:ln w="6350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19797" y="2326179"/>
            <a:ext cx="125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PRACTICE FOOTBALL </a:t>
            </a: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FIELD AND TRACK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58434" y="2388554"/>
            <a:ext cx="84353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COURTYARD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81009" y="3529298"/>
            <a:ext cx="1690259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PARENT DROP-OFF</a:t>
            </a:r>
          </a:p>
        </p:txBody>
      </p:sp>
      <p:sp>
        <p:nvSpPr>
          <p:cNvPr id="69" name="Right Arrow 68"/>
          <p:cNvSpPr/>
          <p:nvPr/>
        </p:nvSpPr>
        <p:spPr>
          <a:xfrm rot="16200000">
            <a:off x="2655856" y="3298445"/>
            <a:ext cx="288987" cy="2476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rot="13387263">
            <a:off x="4151677" y="3748737"/>
            <a:ext cx="223837" cy="9207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 rot="2700000">
            <a:off x="7119912" y="3325939"/>
            <a:ext cx="223837" cy="904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 rot="5400000">
            <a:off x="6980907" y="2464623"/>
            <a:ext cx="446088" cy="952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 rot="10800000">
            <a:off x="3214670" y="3681858"/>
            <a:ext cx="395259" cy="8408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961822" y="2400574"/>
            <a:ext cx="83089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LEARNING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HUB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35993" y="1745265"/>
            <a:ext cx="709887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KITCHEN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32968" y="2849744"/>
            <a:ext cx="11199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MULTI-STORY CLASSROOM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750836" y="1517897"/>
            <a:ext cx="1119949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MULTI-STORY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CLASSROOM</a:t>
            </a:r>
            <a:endParaRPr lang="en-US" sz="750" b="1" dirty="0">
              <a:ln w="6350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ight Arrow 78"/>
          <p:cNvSpPr/>
          <p:nvPr/>
        </p:nvSpPr>
        <p:spPr>
          <a:xfrm rot="8391249">
            <a:off x="2277907" y="3745452"/>
            <a:ext cx="223837" cy="9207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6615010" y="2410583"/>
            <a:ext cx="98606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BUS LANES</a:t>
            </a: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402963" y="4000502"/>
            <a:ext cx="71200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Athletics will be temporarily located at Joe Kelly Butler Sports Complex 5 miles south of campus.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Bent Arrow 41"/>
          <p:cNvSpPr/>
          <p:nvPr/>
        </p:nvSpPr>
        <p:spPr>
          <a:xfrm rot="16200000" flipH="1">
            <a:off x="4767184" y="934008"/>
            <a:ext cx="203200" cy="6889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7200000">
            <a:off x="7120633" y="1579237"/>
            <a:ext cx="223837" cy="904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Bent Arrow 52"/>
          <p:cNvSpPr/>
          <p:nvPr/>
        </p:nvSpPr>
        <p:spPr>
          <a:xfrm rot="10800000">
            <a:off x="6793098" y="1075934"/>
            <a:ext cx="536524" cy="190379"/>
          </a:xfrm>
          <a:prstGeom prst="bentArrow">
            <a:avLst>
              <a:gd name="adj1" fmla="val 25000"/>
              <a:gd name="adj2" fmla="val 2423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975652" y="2894275"/>
            <a:ext cx="3144741" cy="938254"/>
          </a:xfrm>
          <a:custGeom>
            <a:avLst/>
            <a:gdLst>
              <a:gd name="connsiteX0" fmla="*/ 3144741 w 3144741"/>
              <a:gd name="connsiteY0" fmla="*/ 0 h 938254"/>
              <a:gd name="connsiteX1" fmla="*/ 3132814 w 3144741"/>
              <a:gd name="connsiteY1" fmla="*/ 930302 h 938254"/>
              <a:gd name="connsiteX2" fmla="*/ 469127 w 3144741"/>
              <a:gd name="connsiteY2" fmla="*/ 938254 h 938254"/>
              <a:gd name="connsiteX3" fmla="*/ 373711 w 3144741"/>
              <a:gd name="connsiteY3" fmla="*/ 842838 h 938254"/>
              <a:gd name="connsiteX4" fmla="*/ 286247 w 3144741"/>
              <a:gd name="connsiteY4" fmla="*/ 771276 h 938254"/>
              <a:gd name="connsiteX5" fmla="*/ 238539 w 3144741"/>
              <a:gd name="connsiteY5" fmla="*/ 739471 h 938254"/>
              <a:gd name="connsiteX6" fmla="*/ 0 w 3144741"/>
              <a:gd name="connsiteY6" fmla="*/ 743447 h 9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4741" h="938254">
                <a:moveTo>
                  <a:pt x="3144741" y="0"/>
                </a:moveTo>
                <a:lnTo>
                  <a:pt x="3132814" y="930302"/>
                </a:lnTo>
                <a:lnTo>
                  <a:pt x="469127" y="938254"/>
                </a:lnTo>
                <a:lnTo>
                  <a:pt x="373711" y="842838"/>
                </a:lnTo>
                <a:lnTo>
                  <a:pt x="286247" y="771276"/>
                </a:lnTo>
                <a:lnTo>
                  <a:pt x="238539" y="739471"/>
                </a:lnTo>
                <a:lnTo>
                  <a:pt x="0" y="743447"/>
                </a:lnTo>
              </a:path>
            </a:pathLst>
          </a:cu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outh Rice O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564" y="587547"/>
            <a:ext cx="8284381" cy="3959352"/>
          </a:xfrm>
          <a:prstGeom prst="rect">
            <a:avLst/>
          </a:prstGeom>
        </p:spPr>
      </p:pic>
      <p:sp>
        <p:nvSpPr>
          <p:cNvPr id="56" name="TextBox 22"/>
          <p:cNvSpPr txBox="1">
            <a:spLocks noChangeArrowheads="1"/>
          </p:cNvSpPr>
          <p:nvPr/>
        </p:nvSpPr>
        <p:spPr bwMode="auto">
          <a:xfrm>
            <a:off x="3952875" y="3876675"/>
            <a:ext cx="12557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MAPLE ST.</a:t>
            </a:r>
          </a:p>
        </p:txBody>
      </p:sp>
      <p:sp>
        <p:nvSpPr>
          <p:cNvPr id="57" name="TextBox 23"/>
          <p:cNvSpPr txBox="1">
            <a:spLocks noChangeArrowheads="1"/>
          </p:cNvSpPr>
          <p:nvPr/>
        </p:nvSpPr>
        <p:spPr bwMode="auto">
          <a:xfrm rot="-5400000">
            <a:off x="6755606" y="2393537"/>
            <a:ext cx="1254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/>
              <a:t>S. RICE AVE.</a:t>
            </a:r>
          </a:p>
        </p:txBody>
      </p:sp>
      <p:sp>
        <p:nvSpPr>
          <p:cNvPr id="58" name="TextBox 24"/>
          <p:cNvSpPr txBox="1">
            <a:spLocks noChangeArrowheads="1"/>
          </p:cNvSpPr>
          <p:nvPr/>
        </p:nvSpPr>
        <p:spPr bwMode="auto">
          <a:xfrm rot="-5400000">
            <a:off x="1085850" y="2473325"/>
            <a:ext cx="12557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FERRIS DR.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47268" y="2419377"/>
            <a:ext cx="97018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AUDITORIUM/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FINE ARTS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40085" y="1656052"/>
            <a:ext cx="97018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PHYSICAL EDUCATION ATHLETICS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2942" y="1327002"/>
            <a:ext cx="59677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POOL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3829" y="3231500"/>
            <a:ext cx="11199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MULTI-STORY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CLASSROOM</a:t>
            </a:r>
            <a:endParaRPr lang="en-US" sz="800" b="1" dirty="0">
              <a:ln w="6350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95368" y="2779502"/>
            <a:ext cx="74814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DINING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COMMONS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82680" y="3125202"/>
            <a:ext cx="744957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ADMIN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49186" y="2100912"/>
            <a:ext cx="437989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CP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83916" y="2409436"/>
            <a:ext cx="84353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COURTYARD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67775" y="3084028"/>
            <a:ext cx="830894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LEARNING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HUB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10882" y="2352402"/>
            <a:ext cx="709887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KITCHEN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23862" y="2425634"/>
            <a:ext cx="97018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EXISTING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SCIENCE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BUILDING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260276" y="2937231"/>
            <a:ext cx="95943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PRACTICE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BASEBALL</a:t>
            </a:r>
            <a:endParaRPr lang="en-US" sz="800" b="1" dirty="0">
              <a:ln w="6350">
                <a:noFill/>
              </a:ln>
              <a:latin typeface="Arial" pitchFamily="34" charset="0"/>
              <a:cs typeface="Arial" pitchFamily="34" charset="0"/>
            </a:endParaRP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FIELD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55673" y="1490458"/>
            <a:ext cx="13262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STUDENT/ STAFF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PARKING</a:t>
            </a:r>
            <a:endParaRPr lang="en-US" sz="800" b="1" dirty="0">
              <a:ln w="6350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81402" y="1652129"/>
            <a:ext cx="125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PRACTICE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ln w="6350">
                  <a:noFill/>
                </a:ln>
                <a:latin typeface="Arial" pitchFamily="34" charset="0"/>
                <a:cs typeface="Arial" pitchFamily="34" charset="0"/>
              </a:rPr>
              <a:t>FOOTBALL </a:t>
            </a: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FIELD AND TRACK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08227" y="3565511"/>
            <a:ext cx="1690259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PARENT DROP-OFF</a:t>
            </a:r>
          </a:p>
        </p:txBody>
      </p:sp>
      <p:sp>
        <p:nvSpPr>
          <p:cNvPr id="75" name="TextBox 74"/>
          <p:cNvSpPr txBox="1"/>
          <p:nvPr/>
        </p:nvSpPr>
        <p:spPr>
          <a:xfrm rot="16200000">
            <a:off x="6691205" y="2448783"/>
            <a:ext cx="986068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noFill/>
                </a:ln>
                <a:latin typeface="Arial" pitchFamily="34" charset="0"/>
                <a:cs typeface="Arial" pitchFamily="34" charset="0"/>
              </a:rPr>
              <a:t>BUS LANES</a:t>
            </a:r>
          </a:p>
        </p:txBody>
      </p:sp>
      <p:sp>
        <p:nvSpPr>
          <p:cNvPr id="77" name="Right Arrow 76"/>
          <p:cNvSpPr/>
          <p:nvPr/>
        </p:nvSpPr>
        <p:spPr>
          <a:xfrm rot="7517361">
            <a:off x="7036422" y="1751701"/>
            <a:ext cx="223838" cy="9207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Right Arrow 77"/>
          <p:cNvSpPr/>
          <p:nvPr/>
        </p:nvSpPr>
        <p:spPr>
          <a:xfrm rot="2630920">
            <a:off x="7045325" y="3327400"/>
            <a:ext cx="223838" cy="904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" name="Right Arrow 78"/>
          <p:cNvSpPr/>
          <p:nvPr/>
        </p:nvSpPr>
        <p:spPr>
          <a:xfrm rot="5400000">
            <a:off x="6841331" y="2487626"/>
            <a:ext cx="446087" cy="952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0" name="Right Arrow 79"/>
          <p:cNvSpPr/>
          <p:nvPr/>
        </p:nvSpPr>
        <p:spPr>
          <a:xfrm rot="16200000">
            <a:off x="5858669" y="3362904"/>
            <a:ext cx="198437" cy="2476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" name="Bent Arrow 80"/>
          <p:cNvSpPr/>
          <p:nvPr/>
        </p:nvSpPr>
        <p:spPr>
          <a:xfrm rot="16200000" flipH="1">
            <a:off x="5802313" y="955675"/>
            <a:ext cx="203200" cy="6889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313586" y="2878666"/>
            <a:ext cx="115030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BASEBALL</a:t>
            </a:r>
          </a:p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FIELD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6276021" y="879662"/>
            <a:ext cx="14155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8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 LANE</a:t>
            </a:r>
          </a:p>
        </p:txBody>
      </p:sp>
      <p:sp>
        <p:nvSpPr>
          <p:cNvPr id="45" name="TextBox 29"/>
          <p:cNvSpPr txBox="1">
            <a:spLocks noChangeArrowheads="1"/>
          </p:cNvSpPr>
          <p:nvPr/>
        </p:nvSpPr>
        <p:spPr bwMode="auto">
          <a:xfrm>
            <a:off x="6229125" y="4938533"/>
            <a:ext cx="25606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800" dirty="0"/>
              <a:t>Preliminary designs under development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26720" y="4220775"/>
            <a:ext cx="8290560" cy="7387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662839" y="4518792"/>
            <a:ext cx="869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SAFETY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_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4423534" y="4522323"/>
            <a:ext cx="2099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CONSTRUCTION SCHEDULE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_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2391718" y="4518537"/>
            <a:ext cx="1326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STUDENT LIFE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_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6849923" y="4513741"/>
            <a:ext cx="1756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COMMUNITY IMPACT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_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2124253" y="4227867"/>
            <a:ext cx="49123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 I S K   F A C T O R 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333693" y="252501"/>
            <a:ext cx="7120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South Rice/Maple Option – Students will be Relocated During Construction</a:t>
            </a:r>
            <a:endParaRPr lang="en-US" sz="1600" dirty="0"/>
          </a:p>
        </p:txBody>
      </p:sp>
      <p:sp>
        <p:nvSpPr>
          <p:cNvPr id="38" name="Bent Arrow 37"/>
          <p:cNvSpPr/>
          <p:nvPr/>
        </p:nvSpPr>
        <p:spPr>
          <a:xfrm rot="10800000">
            <a:off x="6793098" y="1078819"/>
            <a:ext cx="536524" cy="190379"/>
          </a:xfrm>
          <a:prstGeom prst="bentArrow">
            <a:avLst>
              <a:gd name="adj1" fmla="val 25000"/>
              <a:gd name="adj2" fmla="val 2423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13106178">
            <a:off x="6645256" y="3785958"/>
            <a:ext cx="223837" cy="9207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 rot="10800000">
            <a:off x="5222753" y="3733971"/>
            <a:ext cx="395259" cy="84082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 rot="8506873">
            <a:off x="3380524" y="3782673"/>
            <a:ext cx="223837" cy="92075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026" y="2239913"/>
            <a:ext cx="8025130" cy="451334"/>
          </a:xfrm>
          <a:prstGeom prst="rect">
            <a:avLst/>
          </a:prstGeom>
          <a:noFill/>
        </p:spPr>
        <p:txBody>
          <a:bodyPr wrap="square" lIns="57143" tIns="28571" rIns="57143" bIns="28571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dirty="0" smtClean="0">
                <a:ln w="135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Next Steps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-272226" y="4167151"/>
            <a:ext cx="9723353" cy="9763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29936</TotalTime>
  <Words>480</Words>
  <Application>Microsoft Office PowerPoint</Application>
  <PresentationFormat>On-screen Show (16:9)</PresentationFormat>
  <Paragraphs>181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</dc:creator>
  <cp:lastModifiedBy>jtiscareno</cp:lastModifiedBy>
  <cp:revision>2915</cp:revision>
  <dcterms:created xsi:type="dcterms:W3CDTF">2011-01-25T18:05:45Z</dcterms:created>
  <dcterms:modified xsi:type="dcterms:W3CDTF">2014-09-04T17:39:46Z</dcterms:modified>
</cp:coreProperties>
</file>